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7" r:id="rId2"/>
    <p:sldId id="258" r:id="rId3"/>
    <p:sldId id="259" r:id="rId4"/>
    <p:sldId id="285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9" r:id="rId19"/>
    <p:sldId id="277" r:id="rId20"/>
    <p:sldId id="283" r:id="rId21"/>
    <p:sldId id="273" r:id="rId22"/>
    <p:sldId id="274" r:id="rId23"/>
    <p:sldId id="275" r:id="rId24"/>
    <p:sldId id="284" r:id="rId25"/>
    <p:sldId id="276" r:id="rId26"/>
    <p:sldId id="288" r:id="rId27"/>
    <p:sldId id="278" r:id="rId28"/>
    <p:sldId id="279" r:id="rId29"/>
    <p:sldId id="280" r:id="rId30"/>
    <p:sldId id="281" r:id="rId31"/>
    <p:sldId id="286" r:id="rId32"/>
    <p:sldId id="282" r:id="rId33"/>
  </p:sldIdLst>
  <p:sldSz cx="9144000" cy="6858000" type="screen4x3"/>
  <p:notesSz cx="6858000" cy="9144000"/>
  <p:embeddedFontLst>
    <p:embeddedFont>
      <p:font typeface="Open Sans" pitchFamily="34" charset="0"/>
      <p:regular r:id="rId36"/>
      <p:bold r:id="rId37"/>
      <p:italic r:id="rId38"/>
      <p:boldItalic r:id="rId39"/>
    </p:embeddedFont>
    <p:embeddedFont>
      <p:font typeface="Calibri" pitchFamily="34" charset="0"/>
      <p:regular r:id="rId40"/>
      <p:bold r:id="rId41"/>
      <p:italic r:id="rId42"/>
      <p:boldItalic r:id="rId43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8CC"/>
    <a:srgbClr val="A0A2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FD80C-654C-4E04-B015-A5DC36CE1B8E}" type="datetimeFigureOut">
              <a:rPr lang="cs-CZ" smtClean="0"/>
              <a:pPr/>
              <a:t>7.5.2013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80BD9-D61C-46F4-81A7-57210CFA104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F0148-F9C8-4D85-AE53-22CDFE857475}" type="datetimeFigureOut">
              <a:rPr lang="cs-CZ" smtClean="0"/>
              <a:pPr/>
              <a:t>7.5.2013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7358E-90F5-47A4-8491-58F849C1961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7358E-90F5-47A4-8491-58F849C1961E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DE41-A281-4F06-A8D1-D1D4E1AB969C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F10C9-EAC4-4F85-BFF2-A97C7258E715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0DA5A-14CC-4CD2-866D-B608B46D23EB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 userDrawn="1"/>
        </p:nvSpPr>
        <p:spPr>
          <a:xfrm>
            <a:off x="1331640" y="6237312"/>
            <a:ext cx="7812360" cy="620688"/>
          </a:xfrm>
          <a:prstGeom prst="rect">
            <a:avLst/>
          </a:prstGeom>
          <a:solidFill>
            <a:srgbClr val="A0A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7283152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1526976" y="6356350"/>
            <a:ext cx="1594520" cy="365125"/>
          </a:xfrm>
        </p:spPr>
        <p:txBody>
          <a:bodyPr/>
          <a:lstStyle>
            <a:lvl1pPr>
              <a:defRPr>
                <a:solidFill>
                  <a:srgbClr val="0F68CC"/>
                </a:solidFill>
              </a:defRPr>
            </a:lvl1pPr>
          </a:lstStyle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625552" y="6356350"/>
            <a:ext cx="3096344" cy="365125"/>
          </a:xfrm>
        </p:spPr>
        <p:txBody>
          <a:bodyPr/>
          <a:lstStyle>
            <a:lvl1pPr>
              <a:defRPr>
                <a:solidFill>
                  <a:srgbClr val="0F68CC"/>
                </a:solidFill>
              </a:defRPr>
            </a:lvl1pPr>
          </a:lstStyle>
          <a:p>
            <a:r>
              <a:rPr lang="cs-CZ" dirty="0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225952" y="6356350"/>
            <a:ext cx="1594520" cy="365125"/>
          </a:xfrm>
        </p:spPr>
        <p:txBody>
          <a:bodyPr/>
          <a:lstStyle>
            <a:lvl1pPr>
              <a:defRPr>
                <a:solidFill>
                  <a:srgbClr val="0F68CC"/>
                </a:solidFill>
              </a:defRPr>
            </a:lvl1pPr>
          </a:lstStyle>
          <a:p>
            <a:fld id="{46DF983A-5A89-4E1C-9720-3FB133DC019C}" type="slidenum">
              <a:rPr lang="cs-CZ" smtClean="0"/>
              <a:pPr/>
              <a:t>‹#›</a:t>
            </a:fld>
            <a:endParaRPr lang="cs-CZ" dirty="0" smtClean="0"/>
          </a:p>
        </p:txBody>
      </p:sp>
      <p:pic>
        <p:nvPicPr>
          <p:cNvPr id="7" name="Obrázek 6" descr="logolink_zcu_ver_II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292" y="332656"/>
            <a:ext cx="1198340" cy="4176464"/>
          </a:xfrm>
          <a:prstGeom prst="rect">
            <a:avLst/>
          </a:prstGeom>
        </p:spPr>
      </p:pic>
      <p:pic>
        <p:nvPicPr>
          <p:cNvPr id="8" name="Obrázek 7" descr="Logo Integrita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3528" y="6309320"/>
            <a:ext cx="949650" cy="432048"/>
          </a:xfrm>
          <a:prstGeom prst="rect">
            <a:avLst/>
          </a:prstGeom>
        </p:spPr>
      </p:pic>
      <p:cxnSp>
        <p:nvCxnSpPr>
          <p:cNvPr id="10" name="Přímá spojovací čára 9"/>
          <p:cNvCxnSpPr/>
          <p:nvPr userDrawn="1"/>
        </p:nvCxnSpPr>
        <p:spPr>
          <a:xfrm>
            <a:off x="1331640" y="0"/>
            <a:ext cx="0" cy="6858000"/>
          </a:xfrm>
          <a:prstGeom prst="line">
            <a:avLst/>
          </a:prstGeom>
          <a:ln w="19050">
            <a:solidFill>
              <a:srgbClr val="0F68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EEA8-BB4D-488F-968E-F12D28D9FFCF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0CAC-3219-4647-8FB1-D23C6C908C7E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9658-B722-4C34-A634-4177528AA2EE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0BCBD-A5AF-4359-9585-B23EF48F09FB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EE5C-D764-4BBF-B6B6-B9A43362D81F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7F652-437C-4DB0-8FF7-DD5E10885BF9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F8F8-48AE-4E34-B388-B0EDBA8A14CA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DFA7E-F5D1-45BA-83FE-BF94EA99A8A8}" type="datetime1">
              <a:rPr lang="cs-CZ" smtClean="0"/>
              <a:pPr/>
              <a:t>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Integrita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983A-5A89-4E1C-9720-3FB133DC019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7283152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Povrchová integrita pístních kroužků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4077072"/>
            <a:ext cx="7283152" cy="2049091"/>
          </a:xfrm>
        </p:spPr>
        <p:txBody>
          <a:bodyPr/>
          <a:lstStyle/>
          <a:p>
            <a:pPr algn="ctr">
              <a:buNone/>
            </a:pPr>
            <a:r>
              <a:rPr lang="cs-CZ" dirty="0" smtClean="0"/>
              <a:t>Ondřej Chocholatý</a:t>
            </a:r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2400" dirty="0" smtClean="0"/>
              <a:t>Katedra materiálu a strojírenské metalurgie</a:t>
            </a:r>
          </a:p>
          <a:p>
            <a:pPr algn="ctr">
              <a:buNone/>
            </a:pPr>
            <a:r>
              <a:rPr lang="cs-CZ" sz="2400" dirty="0" smtClean="0"/>
              <a:t>Západočeská univerzita v Plzni</a:t>
            </a: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</a:t>
            </a:fld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55BE-4235-4F4E-84F2-B28B1A9EA77C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Povrchová integrita pístních kroužků</a:t>
            </a:r>
            <a:endParaRPr lang="cs-CZ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16832"/>
            <a:ext cx="1800200" cy="180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Materiály pístních kroužků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Šedá litina tepelně nezpracovaná</a:t>
            </a:r>
          </a:p>
          <a:p>
            <a:pPr lvl="1"/>
            <a:r>
              <a:rPr lang="cs-CZ" dirty="0" smtClean="0"/>
              <a:t>Dobré kluzné vlastnosti</a:t>
            </a:r>
          </a:p>
          <a:p>
            <a:r>
              <a:rPr lang="cs-CZ" dirty="0" smtClean="0"/>
              <a:t>Tvárná litina – zušlechtěná</a:t>
            </a:r>
          </a:p>
          <a:p>
            <a:pPr lvl="1"/>
            <a:r>
              <a:rPr lang="cs-CZ" dirty="0" smtClean="0"/>
              <a:t>Horší kluzné vlastnosti</a:t>
            </a:r>
          </a:p>
          <a:p>
            <a:pPr lvl="1"/>
            <a:r>
              <a:rPr lang="cs-CZ" dirty="0" smtClean="0"/>
              <a:t>Povrchová úprava</a:t>
            </a:r>
          </a:p>
          <a:p>
            <a:r>
              <a:rPr lang="cs-CZ" dirty="0" smtClean="0"/>
              <a:t>Ocel</a:t>
            </a:r>
          </a:p>
          <a:p>
            <a:pPr lvl="1"/>
            <a:r>
              <a:rPr lang="cs-CZ" dirty="0" smtClean="0"/>
              <a:t>Povrchová úprava</a:t>
            </a:r>
          </a:p>
          <a:p>
            <a:pPr lvl="1"/>
            <a:r>
              <a:rPr lang="cs-CZ" dirty="0" smtClean="0"/>
              <a:t>Nitridace – benzinové motory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10</a:t>
            </a:fld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Povrchové úpravy pístních kroužků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Snižují tření</a:t>
            </a:r>
          </a:p>
          <a:p>
            <a:r>
              <a:rPr lang="cs-CZ" dirty="0" smtClean="0"/>
              <a:t>Mohou sloužit jako rezervoár mazacího oleje</a:t>
            </a:r>
          </a:p>
          <a:p>
            <a:r>
              <a:rPr lang="cs-CZ" dirty="0" smtClean="0"/>
              <a:t>Zvyšují otěruvzdornost (životnost)</a:t>
            </a:r>
          </a:p>
          <a:p>
            <a:r>
              <a:rPr lang="cs-CZ" dirty="0" smtClean="0"/>
              <a:t>Zvyšují korozní odolnost při přepravě a skladování výrobků</a:t>
            </a:r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11</a:t>
            </a:fld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Nejčastěji používané povrchové úpravy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3394720" cy="4525963"/>
          </a:xfrm>
        </p:spPr>
        <p:txBody>
          <a:bodyPr/>
          <a:lstStyle/>
          <a:p>
            <a:r>
              <a:rPr lang="cs-CZ" dirty="0" smtClean="0"/>
              <a:t>Fosfát</a:t>
            </a:r>
          </a:p>
          <a:p>
            <a:r>
              <a:rPr lang="cs-CZ" dirty="0" smtClean="0"/>
              <a:t>Černění</a:t>
            </a:r>
          </a:p>
          <a:p>
            <a:r>
              <a:rPr lang="cs-CZ" dirty="0" smtClean="0"/>
              <a:t>Cín</a:t>
            </a:r>
          </a:p>
          <a:p>
            <a:r>
              <a:rPr lang="cs-CZ" dirty="0" err="1" smtClean="0"/>
              <a:t>Feroxace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4932040" y="1628800"/>
            <a:ext cx="396044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Tvrdé chromování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3200" dirty="0" smtClean="0"/>
              <a:t>Kompozitní chromování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Molybden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3200" dirty="0" smtClean="0"/>
              <a:t>Nitridace (GN)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PVD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3200" dirty="0" smtClean="0"/>
              <a:t>HVOF</a:t>
            </a: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Fosfátování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Vhodný </a:t>
            </a:r>
            <a:r>
              <a:rPr lang="cs-CZ" dirty="0" err="1" smtClean="0"/>
              <a:t>Mn</a:t>
            </a:r>
            <a:r>
              <a:rPr lang="cs-CZ" dirty="0" smtClean="0"/>
              <a:t> fosfát – záběh</a:t>
            </a:r>
          </a:p>
          <a:p>
            <a:r>
              <a:rPr lang="cs-CZ" dirty="0" smtClean="0"/>
              <a:t>Krystalická vrstva</a:t>
            </a:r>
          </a:p>
          <a:p>
            <a:endParaRPr lang="cs-CZ" dirty="0" smtClean="0"/>
          </a:p>
          <a:p>
            <a:pPr>
              <a:buNone/>
            </a:pPr>
            <a:r>
              <a:rPr lang="pt-BR" sz="2800" b="1" dirty="0" smtClean="0"/>
              <a:t>3Fe + 6H</a:t>
            </a:r>
            <a:r>
              <a:rPr lang="pt-BR" sz="2800" b="1" baseline="30000" dirty="0" smtClean="0"/>
              <a:t>+</a:t>
            </a:r>
            <a:r>
              <a:rPr lang="pt-BR" sz="2800" b="1" dirty="0" smtClean="0"/>
              <a:t> + 2PO</a:t>
            </a:r>
            <a:r>
              <a:rPr lang="pt-BR" sz="2800" b="1" baseline="-25000" dirty="0" smtClean="0"/>
              <a:t>4</a:t>
            </a:r>
            <a:r>
              <a:rPr lang="pt-BR" sz="2800" b="1" baseline="30000" dirty="0" smtClean="0"/>
              <a:t>3-</a:t>
            </a:r>
            <a:r>
              <a:rPr lang="pt-BR" sz="2800" b="1" dirty="0" smtClean="0"/>
              <a:t> = 3Fe</a:t>
            </a:r>
            <a:r>
              <a:rPr lang="pt-BR" sz="2800" b="1" baseline="30000" dirty="0" smtClean="0"/>
              <a:t>2+</a:t>
            </a:r>
            <a:r>
              <a:rPr lang="pt-BR" sz="2800" b="1" dirty="0" smtClean="0"/>
              <a:t> + 2PO</a:t>
            </a:r>
            <a:r>
              <a:rPr lang="pt-BR" sz="2800" b="1" baseline="-25000" dirty="0" smtClean="0"/>
              <a:t>4</a:t>
            </a:r>
            <a:r>
              <a:rPr lang="pt-BR" sz="2800" b="1" baseline="30000" dirty="0" smtClean="0"/>
              <a:t>3-</a:t>
            </a:r>
            <a:r>
              <a:rPr lang="pt-BR" sz="2800" b="1" dirty="0" smtClean="0"/>
              <a:t> + 3H</a:t>
            </a:r>
            <a:r>
              <a:rPr lang="pt-BR" sz="2800" b="1" baseline="-25000" dirty="0" smtClean="0"/>
              <a:t>2</a:t>
            </a:r>
            <a:endParaRPr lang="cs-CZ" sz="2800" b="1" baseline="-25000" dirty="0" smtClean="0"/>
          </a:p>
          <a:p>
            <a:pPr>
              <a:buNone/>
            </a:pPr>
            <a:endParaRPr lang="cs-CZ" sz="2800" b="1" baseline="-25000" dirty="0" smtClean="0"/>
          </a:p>
          <a:p>
            <a:pPr>
              <a:buNone/>
            </a:pPr>
            <a:r>
              <a:rPr lang="cs-CZ" sz="2800" b="1" dirty="0" smtClean="0"/>
              <a:t>3Mn</a:t>
            </a:r>
            <a:r>
              <a:rPr lang="cs-CZ" sz="2800" b="1" baseline="30000" dirty="0" smtClean="0"/>
              <a:t>2+</a:t>
            </a:r>
            <a:r>
              <a:rPr lang="cs-CZ" sz="2800" b="1" dirty="0" smtClean="0"/>
              <a:t> + 2PO</a:t>
            </a:r>
            <a:r>
              <a:rPr lang="cs-CZ" sz="2800" b="1" baseline="-25000" dirty="0" smtClean="0"/>
              <a:t>4</a:t>
            </a:r>
            <a:r>
              <a:rPr lang="cs-CZ" sz="2800" b="1" baseline="30000" dirty="0" smtClean="0"/>
              <a:t>3-</a:t>
            </a:r>
            <a:r>
              <a:rPr lang="cs-CZ" sz="2800" b="1" dirty="0" smtClean="0"/>
              <a:t> = Mn</a:t>
            </a:r>
            <a:r>
              <a:rPr lang="cs-CZ" sz="2800" b="1" baseline="-25000" dirty="0" smtClean="0"/>
              <a:t>3</a:t>
            </a:r>
            <a:r>
              <a:rPr lang="cs-CZ" sz="2800" b="1" dirty="0" smtClean="0"/>
              <a:t>(PO</a:t>
            </a:r>
            <a:r>
              <a:rPr lang="cs-CZ" sz="2800" b="1" baseline="-25000" dirty="0" smtClean="0"/>
              <a:t>4</a:t>
            </a:r>
            <a:r>
              <a:rPr lang="cs-CZ" sz="2800" b="1" dirty="0" smtClean="0"/>
              <a:t>)</a:t>
            </a:r>
            <a:r>
              <a:rPr lang="cs-CZ" sz="2800" b="1" baseline="-25000" dirty="0" smtClean="0"/>
              <a:t>2</a:t>
            </a:r>
            <a:endParaRPr lang="cs-CZ" sz="2800" dirty="0" smtClean="0"/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13</a:t>
            </a:fld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Černění (</a:t>
            </a:r>
            <a:r>
              <a:rPr lang="cs-CZ" dirty="0" err="1" smtClean="0"/>
              <a:t>brynýrování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Moření v tavenině solí</a:t>
            </a:r>
          </a:p>
          <a:p>
            <a:r>
              <a:rPr lang="cs-CZ" dirty="0" smtClean="0"/>
              <a:t>Vzniká vrstva oxidu </a:t>
            </a:r>
            <a:r>
              <a:rPr lang="cs-CZ" dirty="0" err="1" smtClean="0"/>
              <a:t>železnato</a:t>
            </a:r>
            <a:r>
              <a:rPr lang="cs-CZ" dirty="0" smtClean="0"/>
              <a:t>-železitého</a:t>
            </a:r>
          </a:p>
          <a:p>
            <a:r>
              <a:rPr lang="cs-CZ" dirty="0" smtClean="0"/>
              <a:t>Černá porézní vrstva oxidů</a:t>
            </a:r>
          </a:p>
          <a:p>
            <a:r>
              <a:rPr lang="cs-CZ" dirty="0" smtClean="0"/>
              <a:t>Ocelové pístní kroužky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14</a:t>
            </a:fld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283152" cy="1143000"/>
          </a:xfrm>
        </p:spPr>
        <p:txBody>
          <a:bodyPr/>
          <a:lstStyle/>
          <a:p>
            <a:r>
              <a:rPr lang="cs-CZ" dirty="0" smtClean="0"/>
              <a:t>Cínování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1"/>
            <a:ext cx="7283152" cy="1324744"/>
          </a:xfrm>
        </p:spPr>
        <p:txBody>
          <a:bodyPr/>
          <a:lstStyle/>
          <a:p>
            <a:r>
              <a:rPr lang="cs-CZ" dirty="0" smtClean="0"/>
              <a:t>Již téměř nepoužívané – nahrazeno fosfátem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15</a:t>
            </a:fld>
            <a:endParaRPr lang="cs-CZ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1547664" y="2852936"/>
            <a:ext cx="7283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Ferroxace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1547664" y="4005064"/>
            <a:ext cx="7283152" cy="1324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Již téměř nepoužívané – nahrazeno fosfátem</a:t>
            </a: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Tvrdé Chromování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7283152" cy="1756792"/>
          </a:xfrm>
        </p:spPr>
        <p:txBody>
          <a:bodyPr/>
          <a:lstStyle/>
          <a:p>
            <a:r>
              <a:rPr lang="cs-CZ" dirty="0" smtClean="0"/>
              <a:t>Tvrdé otěruvzdorné povlaky</a:t>
            </a:r>
          </a:p>
          <a:p>
            <a:r>
              <a:rPr lang="cs-CZ" dirty="0" smtClean="0"/>
              <a:t>Elektrolyt </a:t>
            </a:r>
            <a:r>
              <a:rPr lang="cs-CZ" dirty="0" err="1" smtClean="0"/>
              <a:t>Cr</a:t>
            </a:r>
            <a:r>
              <a:rPr lang="cs-CZ" baseline="30000" dirty="0" err="1" smtClean="0"/>
              <a:t>VI</a:t>
            </a:r>
            <a:r>
              <a:rPr lang="cs-CZ" dirty="0" smtClean="0"/>
              <a:t> – ekologie</a:t>
            </a:r>
          </a:p>
          <a:p>
            <a:r>
              <a:rPr lang="cs-CZ" dirty="0" smtClean="0"/>
              <a:t>Velmi rozšířené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16</a:t>
            </a:fld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501008"/>
            <a:ext cx="195431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ondra\Desktop\fotky Petr\fotky Petr\1 (2)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2952328" cy="2141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Kompozitní chromování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47664" y="1340768"/>
            <a:ext cx="7283152" cy="211683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Vychází z „porézního chromu“</a:t>
            </a:r>
          </a:p>
          <a:p>
            <a:r>
              <a:rPr lang="cs-CZ" dirty="0" err="1" smtClean="0"/>
              <a:t>Cr</a:t>
            </a:r>
            <a:r>
              <a:rPr lang="cs-CZ" dirty="0" smtClean="0"/>
              <a:t> matrice + plnivo </a:t>
            </a:r>
          </a:p>
          <a:p>
            <a:pPr lvl="1"/>
            <a:r>
              <a:rPr lang="cs-CZ" dirty="0" smtClean="0"/>
              <a:t>Al</a:t>
            </a:r>
            <a:r>
              <a:rPr lang="cs-CZ" baseline="-25000" dirty="0" smtClean="0"/>
              <a:t>2</a:t>
            </a:r>
            <a:r>
              <a:rPr lang="cs-CZ" dirty="0" smtClean="0"/>
              <a:t>O</a:t>
            </a:r>
            <a:r>
              <a:rPr lang="cs-CZ" baseline="-25000" dirty="0" smtClean="0"/>
              <a:t>3</a:t>
            </a:r>
            <a:r>
              <a:rPr lang="cs-CZ" dirty="0" smtClean="0"/>
              <a:t>, CBN, diamant …</a:t>
            </a:r>
          </a:p>
          <a:p>
            <a:r>
              <a:rPr lang="cs-CZ" dirty="0" err="1" smtClean="0"/>
              <a:t>BCr</a:t>
            </a:r>
            <a:r>
              <a:rPr lang="cs-CZ" dirty="0" smtClean="0"/>
              <a:t>, CKS, GDC, </a:t>
            </a:r>
            <a:r>
              <a:rPr lang="cs-CZ" dirty="0" err="1" smtClean="0"/>
              <a:t>NanoBor</a:t>
            </a:r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17</a:t>
            </a:fld>
            <a:endParaRPr lang="cs-CZ" dirty="0"/>
          </a:p>
        </p:txBody>
      </p:sp>
      <p:pic>
        <p:nvPicPr>
          <p:cNvPr id="2050" name="Picture 2" descr="C:\Users\ondra\Desktop\fotky Petr\fotky Petr\BCr chromkeramik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89040"/>
            <a:ext cx="3130150" cy="2122402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05064"/>
            <a:ext cx="3486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Kompozitní </a:t>
            </a:r>
            <a:r>
              <a:rPr lang="cs-CZ" dirty="0" err="1" smtClean="0"/>
              <a:t>Cr</a:t>
            </a:r>
            <a:r>
              <a:rPr lang="cs-CZ" dirty="0" smtClean="0"/>
              <a:t> povlaky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18</a:t>
            </a:fld>
            <a:endParaRPr lang="cs-CZ" dirty="0" smtClean="0"/>
          </a:p>
        </p:txBody>
      </p:sp>
      <p:pic>
        <p:nvPicPr>
          <p:cNvPr id="8" name="Picture 2" descr="C:\Users\ondra\Dropbox\ZCU\Dizertace\obrazky\Nanobor strukt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4248472" cy="2236419"/>
          </a:xfrm>
          <a:prstGeom prst="rect">
            <a:avLst/>
          </a:prstGeom>
          <a:noFill/>
        </p:spPr>
      </p:pic>
      <p:pic>
        <p:nvPicPr>
          <p:cNvPr id="9" name="Picture 2" descr="C:\Users\ondra\Desktop\fotky Petr\fotky Petr\BCr chromkerami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17032"/>
            <a:ext cx="3130150" cy="2122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Mikrotrhliny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35623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212976"/>
            <a:ext cx="36099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Pístní kroužky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4546848" cy="4525963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Utěsnění spalovacího prostoru</a:t>
            </a:r>
          </a:p>
          <a:p>
            <a:r>
              <a:rPr lang="cs-CZ" dirty="0" smtClean="0"/>
              <a:t>Distribuce a kontrola olejového filmu</a:t>
            </a:r>
          </a:p>
          <a:p>
            <a:r>
              <a:rPr lang="cs-CZ" dirty="0" smtClean="0"/>
              <a:t>Odvádění tepla a stabilizace pístu</a:t>
            </a:r>
          </a:p>
          <a:p>
            <a:r>
              <a:rPr lang="cs-CZ" dirty="0" smtClean="0"/>
              <a:t>Zabraňují průniku mazacího oleje do spalovací komory</a:t>
            </a:r>
          </a:p>
          <a:p>
            <a:r>
              <a:rPr lang="cs-CZ" dirty="0" smtClean="0"/>
              <a:t>U spalovacích motorů většinou určují životnost celé pístové skupiny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44824"/>
            <a:ext cx="2706516" cy="36991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Porovnání </a:t>
            </a:r>
            <a:r>
              <a:rPr lang="cs-CZ" dirty="0" err="1" smtClean="0"/>
              <a:t>Cr</a:t>
            </a:r>
            <a:r>
              <a:rPr lang="cs-CZ" dirty="0" smtClean="0"/>
              <a:t> povlaků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20</a:t>
            </a:fld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7344816" cy="187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ondra\Dropbox\ZCU\Dizertace\obrazky\balzers porovna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77072"/>
            <a:ext cx="4010471" cy="2061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Nitridace - GN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3322712" cy="4525963"/>
          </a:xfrm>
        </p:spPr>
        <p:txBody>
          <a:bodyPr/>
          <a:lstStyle/>
          <a:p>
            <a:r>
              <a:rPr lang="cs-CZ" dirty="0" smtClean="0"/>
              <a:t>Ocelové kroužky</a:t>
            </a:r>
          </a:p>
          <a:p>
            <a:r>
              <a:rPr lang="cs-CZ" dirty="0" smtClean="0"/>
              <a:t>Benzinové motory</a:t>
            </a:r>
          </a:p>
          <a:p>
            <a:r>
              <a:rPr lang="cs-CZ" dirty="0" smtClean="0"/>
              <a:t>Použití jako podklad pod PVD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21</a:t>
            </a:fld>
            <a:r>
              <a:rPr lang="cs-CZ" dirty="0" smtClean="0"/>
              <a:t>/26</a:t>
            </a:r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060848"/>
            <a:ext cx="21416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PVD povlaky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47664" y="1412776"/>
            <a:ext cx="7283152" cy="2332856"/>
          </a:xfrm>
        </p:spPr>
        <p:txBody>
          <a:bodyPr>
            <a:normAutofit lnSpcReduction="10000"/>
          </a:bodyPr>
          <a:lstStyle/>
          <a:p>
            <a:r>
              <a:rPr lang="cs-CZ" dirty="0" err="1" smtClean="0"/>
              <a:t>CrN</a:t>
            </a:r>
            <a:r>
              <a:rPr lang="cs-CZ" dirty="0" smtClean="0"/>
              <a:t>, </a:t>
            </a:r>
            <a:r>
              <a:rPr lang="cs-CZ" dirty="0" err="1" smtClean="0"/>
              <a:t>TiN</a:t>
            </a:r>
            <a:r>
              <a:rPr lang="cs-CZ" dirty="0" smtClean="0"/>
              <a:t>, DLC …</a:t>
            </a:r>
          </a:p>
          <a:p>
            <a:r>
              <a:rPr lang="cs-CZ" dirty="0" smtClean="0"/>
              <a:t>Velmi variabilní možnosti</a:t>
            </a:r>
          </a:p>
          <a:p>
            <a:r>
              <a:rPr lang="cs-CZ" dirty="0" smtClean="0"/>
              <a:t>Dobré vlastnosti</a:t>
            </a:r>
          </a:p>
          <a:p>
            <a:r>
              <a:rPr lang="cs-CZ" dirty="0" smtClean="0"/>
              <a:t>Cena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22</a:t>
            </a:fld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933056"/>
            <a:ext cx="296760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933056"/>
            <a:ext cx="3058314" cy="207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Povrchová integrita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Finální vlastnosti výrobků ovlivněny ve velké míře povrchem</a:t>
            </a:r>
          </a:p>
          <a:p>
            <a:r>
              <a:rPr lang="cs-CZ" dirty="0" smtClean="0"/>
              <a:t>Např. lomy – většinou iniciace na povrchu</a:t>
            </a:r>
          </a:p>
          <a:p>
            <a:r>
              <a:rPr lang="cs-CZ" dirty="0" smtClean="0"/>
              <a:t>Vliv povrchu na povlakování</a:t>
            </a:r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23</a:t>
            </a:fld>
            <a:endParaRPr lang="cs-CZ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653136"/>
            <a:ext cx="49911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ovéPole 7"/>
          <p:cNvSpPr txBox="1"/>
          <p:nvPr/>
        </p:nvSpPr>
        <p:spPr>
          <a:xfrm>
            <a:off x="1691680" y="6021288"/>
            <a:ext cx="6624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/>
              <a:t>Bumbálek, Integrita povrchu a její význam pro posouzení vhodnosti dané plochy pro její funkci</a:t>
            </a:r>
            <a:endParaRPr lang="cs-CZ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Složky integrity povrchu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47664" y="1268760"/>
            <a:ext cx="7283152" cy="4896544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Vnější vlivy</a:t>
            </a:r>
          </a:p>
          <a:p>
            <a:pPr lvl="1"/>
            <a:r>
              <a:rPr lang="cs-CZ" dirty="0" smtClean="0"/>
              <a:t>Mechanické (provozní napětí)</a:t>
            </a:r>
          </a:p>
          <a:p>
            <a:pPr lvl="1"/>
            <a:r>
              <a:rPr lang="cs-CZ" dirty="0" smtClean="0"/>
              <a:t>Chemické (koroze)</a:t>
            </a:r>
          </a:p>
          <a:p>
            <a:pPr lvl="1"/>
            <a:r>
              <a:rPr lang="cs-CZ" dirty="0" smtClean="0"/>
              <a:t>Fyzikální  (záření)</a:t>
            </a:r>
          </a:p>
          <a:p>
            <a:r>
              <a:rPr lang="cs-CZ" dirty="0" smtClean="0"/>
              <a:t>Vnitřní vlivy</a:t>
            </a:r>
          </a:p>
          <a:p>
            <a:pPr lvl="1"/>
            <a:r>
              <a:rPr lang="cs-CZ" dirty="0" smtClean="0"/>
              <a:t>Zbytková napětí</a:t>
            </a:r>
          </a:p>
          <a:p>
            <a:pPr lvl="1"/>
            <a:r>
              <a:rPr lang="cs-CZ" dirty="0" smtClean="0"/>
              <a:t>Morfologie povrchu (drsnost)</a:t>
            </a:r>
          </a:p>
          <a:p>
            <a:pPr lvl="1"/>
            <a:r>
              <a:rPr lang="cs-CZ" dirty="0" smtClean="0"/>
              <a:t>Materiálové a mech. Vlastnosti povrchu</a:t>
            </a:r>
          </a:p>
          <a:p>
            <a:pPr lvl="1"/>
            <a:r>
              <a:rPr lang="cs-CZ" dirty="0" smtClean="0"/>
              <a:t>Přítomnost povrchových a podpovrchových vad (uhlík v litině, vměstky…)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24</a:t>
            </a:fld>
            <a:endParaRPr lang="cs-CZ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Povrch chromovaných výrobků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25</a:t>
            </a:fld>
            <a:endParaRPr lang="cs-CZ" dirty="0"/>
          </a:p>
        </p:txBody>
      </p:sp>
      <p:pic>
        <p:nvPicPr>
          <p:cNvPr id="5122" name="Picture 2" descr="C:\Users\ondra\Desktop\fotky Petr\fotky Petr\68 krup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2700021" cy="2160017"/>
          </a:xfrm>
          <a:prstGeom prst="rect">
            <a:avLst/>
          </a:prstGeom>
          <a:noFill/>
        </p:spPr>
      </p:pic>
      <p:pic>
        <p:nvPicPr>
          <p:cNvPr id="5123" name="Picture 3" descr="C:\Users\ondra\Desktop\fotky Petr\fotky Petr\krupi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84784"/>
            <a:ext cx="2739909" cy="2194297"/>
          </a:xfrm>
          <a:prstGeom prst="rect">
            <a:avLst/>
          </a:prstGeom>
          <a:noFill/>
        </p:spPr>
      </p:pic>
      <p:pic>
        <p:nvPicPr>
          <p:cNvPr id="5124" name="Picture 4" descr="C:\Users\ondra\Desktop\fotky Petr\fotky Petr\bez krupi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861048"/>
            <a:ext cx="2730773" cy="2186980"/>
          </a:xfrm>
          <a:prstGeom prst="rect">
            <a:avLst/>
          </a:prstGeom>
          <a:noFill/>
        </p:spPr>
      </p:pic>
      <p:pic>
        <p:nvPicPr>
          <p:cNvPr id="5125" name="Picture 5" descr="0703a00101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691680" y="3861048"/>
            <a:ext cx="269758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43808" y="3789040"/>
            <a:ext cx="5904656" cy="2044824"/>
          </a:xfrm>
        </p:spPr>
        <p:txBody>
          <a:bodyPr/>
          <a:lstStyle/>
          <a:p>
            <a:r>
              <a:rPr lang="cs-CZ" dirty="0" smtClean="0"/>
              <a:t>Teplota lázně</a:t>
            </a:r>
          </a:p>
          <a:p>
            <a:r>
              <a:rPr lang="cs-CZ" dirty="0" smtClean="0"/>
              <a:t>Anodické zdrsnění (leptání)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26</a:t>
            </a:fld>
            <a:endParaRPr lang="cs-CZ" dirty="0" smtClean="0"/>
          </a:p>
        </p:txBody>
      </p:sp>
      <p:pic>
        <p:nvPicPr>
          <p:cNvPr id="7" name="Picture 2" descr="K:\Pistni krouzky\11_50_59-2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76672"/>
            <a:ext cx="3840427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Příčný výbrus </a:t>
            </a:r>
            <a:r>
              <a:rPr lang="cs-CZ" dirty="0" err="1" smtClean="0"/>
              <a:t>nodulu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27</a:t>
            </a:fld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348880"/>
            <a:ext cx="3338512" cy="2881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Porovnání materiálů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28</a:t>
            </a:fld>
            <a:endParaRPr lang="cs-CZ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2924175" cy="2159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73016"/>
            <a:ext cx="2913063" cy="2159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2913063" cy="2157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573016"/>
            <a:ext cx="2913062" cy="2157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2771800" y="5805264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NE</a:t>
            </a:r>
            <a:endParaRPr lang="cs-CZ" b="1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5940152" y="5805264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14" name="Šipka doleva 13"/>
          <p:cNvSpPr/>
          <p:nvPr/>
        </p:nvSpPr>
        <p:spPr>
          <a:xfrm rot="2907362">
            <a:off x="6894792" y="5009986"/>
            <a:ext cx="1597648" cy="576064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8316416" y="5805264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Ferit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Porovnání povrchů</a:t>
            </a:r>
            <a:br>
              <a:rPr lang="cs-CZ" dirty="0" smtClean="0"/>
            </a:br>
            <a:r>
              <a:rPr lang="cs-CZ" dirty="0" smtClean="0"/>
              <a:t>konfokálním mikroskopem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29</a:t>
            </a:fld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92896"/>
            <a:ext cx="3456384" cy="25657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420888"/>
            <a:ext cx="3666894" cy="26642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2483768" y="5373216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NE</a:t>
            </a:r>
            <a:endParaRPr lang="cs-CZ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56176" y="5373216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ANO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Základní parametry pístního kroužku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3</a:t>
            </a:fld>
            <a:endParaRPr lang="cs-CZ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28800"/>
            <a:ext cx="4733466" cy="43945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283152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Porovnání povrchů </a:t>
            </a:r>
            <a:br>
              <a:rPr lang="cs-CZ" dirty="0" smtClean="0"/>
            </a:br>
            <a:r>
              <a:rPr lang="cs-CZ" dirty="0" smtClean="0"/>
              <a:t>elektronový mikroskop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30</a:t>
            </a:fld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340768"/>
            <a:ext cx="2890838" cy="2157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2881312" cy="2157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645024"/>
            <a:ext cx="2892425" cy="2157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TextovéPole 10"/>
          <p:cNvSpPr txBox="1"/>
          <p:nvPr/>
        </p:nvSpPr>
        <p:spPr>
          <a:xfrm>
            <a:off x="2627784" y="587727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NE</a:t>
            </a:r>
            <a:endParaRPr lang="cs-CZ" b="1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6156176" y="5877272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Krupice </a:t>
            </a:r>
            <a:r>
              <a:rPr lang="cs-CZ" b="1" dirty="0" smtClean="0"/>
              <a:t>ANO</a:t>
            </a:r>
            <a:endParaRPr lang="cs-CZ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412776"/>
            <a:ext cx="2886075" cy="208823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31</a:t>
            </a:fld>
            <a:endParaRPr lang="cs-CZ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4054702" cy="30243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924944"/>
            <a:ext cx="4032448" cy="30193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Zásadní vliv povrchu substrátu na povrchovou úpravu</a:t>
            </a:r>
          </a:p>
          <a:p>
            <a:r>
              <a:rPr lang="cs-CZ" dirty="0" smtClean="0"/>
              <a:t>Vliv struktury materiálu na kvalitu povrchu</a:t>
            </a:r>
          </a:p>
          <a:p>
            <a:r>
              <a:rPr lang="cs-CZ" dirty="0" smtClean="0"/>
              <a:t>Zkoumám pouze jeden vliv – mohou být další (loupání </a:t>
            </a:r>
            <a:r>
              <a:rPr lang="cs-CZ" dirty="0" err="1" smtClean="0"/>
              <a:t>Cr</a:t>
            </a:r>
            <a:r>
              <a:rPr lang="cs-CZ" dirty="0" smtClean="0"/>
              <a:t>…)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32</a:t>
            </a:fld>
            <a:endParaRPr lang="cs-CZ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Pracovní plocha pístního kroužku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26" name="Picture 2" descr="1.4L I4 engine - piston r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705600" cy="4467226"/>
          </a:xfrm>
          <a:prstGeom prst="rect">
            <a:avLst/>
          </a:prstGeom>
          <a:noFill/>
        </p:spPr>
      </p:pic>
      <p:sp>
        <p:nvSpPr>
          <p:cNvPr id="8" name="Šipka doprava 7"/>
          <p:cNvSpPr/>
          <p:nvPr/>
        </p:nvSpPr>
        <p:spPr>
          <a:xfrm rot="19390349">
            <a:off x="2937504" y="4372129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979712" y="5013176"/>
            <a:ext cx="1879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Pracovní plocha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pístních kroužků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1556792"/>
            <a:ext cx="3898776" cy="4525963"/>
          </a:xfrm>
        </p:spPr>
        <p:txBody>
          <a:bodyPr/>
          <a:lstStyle/>
          <a:p>
            <a:r>
              <a:rPr lang="cs-CZ" dirty="0" smtClean="0"/>
              <a:t>Těsnící</a:t>
            </a:r>
          </a:p>
          <a:p>
            <a:pPr lvl="1"/>
            <a:r>
              <a:rPr lang="cs-CZ" dirty="0" smtClean="0"/>
              <a:t>Kroužky s převážně těsnícím účinkem</a:t>
            </a:r>
          </a:p>
          <a:p>
            <a:pPr lvl="1"/>
            <a:r>
              <a:rPr lang="cs-CZ" dirty="0" smtClean="0"/>
              <a:t>Zabraňují průniku plynů do klikové skříně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076056" y="1484784"/>
            <a:ext cx="406794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Stírací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Kroužky s převážně stíracím účinkem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Regulují tloušťku olejové vrstvy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47664" y="0"/>
            <a:ext cx="7283152" cy="1143000"/>
          </a:xfrm>
        </p:spPr>
        <p:txBody>
          <a:bodyPr/>
          <a:lstStyle/>
          <a:p>
            <a:r>
              <a:rPr lang="cs-CZ" dirty="0" smtClean="0"/>
              <a:t>Druhy pístních kroužků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9" y="1052736"/>
            <a:ext cx="3744416" cy="5129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Síly působící na pístní kroužek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9588" y="2087563"/>
            <a:ext cx="6861175" cy="3001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Funkční podmínky pístních kroužků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16832"/>
            <a:ext cx="6554589" cy="39752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Funkční podmínky pístních kroužků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1344D-0F90-44C0-8785-0DEBACD17891}" type="datetime1">
              <a:rPr lang="cs-CZ" smtClean="0"/>
              <a:pPr/>
              <a:t>7.5.2013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Integrita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983A-5A89-4E1C-9720-3FB133DC019C}" type="slidenum">
              <a:rPr lang="cs-CZ" smtClean="0"/>
              <a:pPr/>
              <a:t>9</a:t>
            </a:fld>
            <a:endParaRPr lang="cs-CZ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3240088" cy="1965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700808"/>
            <a:ext cx="3325813" cy="2665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1" name="TextovéPole 10"/>
          <p:cNvSpPr txBox="1"/>
          <p:nvPr/>
        </p:nvSpPr>
        <p:spPr>
          <a:xfrm>
            <a:off x="2699792" y="3933056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Diesel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6660232" y="450912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Benzin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egrita_cz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Vlastní 4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integrita_cz</Template>
  <TotalTime>1329</TotalTime>
  <Words>538</Words>
  <Application>Microsoft Office PowerPoint</Application>
  <PresentationFormat>Předvádění na obrazovce (4:3)</PresentationFormat>
  <Paragraphs>219</Paragraphs>
  <Slides>32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6" baseType="lpstr">
      <vt:lpstr>Arial</vt:lpstr>
      <vt:lpstr>Open Sans</vt:lpstr>
      <vt:lpstr>Calibri</vt:lpstr>
      <vt:lpstr>integrita_cz</vt:lpstr>
      <vt:lpstr>Povrchová integrita pístních kroužků</vt:lpstr>
      <vt:lpstr>Pístní kroužky</vt:lpstr>
      <vt:lpstr>Základní parametry pístního kroužku</vt:lpstr>
      <vt:lpstr>Pracovní plocha pístního kroužku</vt:lpstr>
      <vt:lpstr>Druhy pístních kroužků</vt:lpstr>
      <vt:lpstr>Druhy pístních kroužků</vt:lpstr>
      <vt:lpstr>Síly působící na pístní kroužek</vt:lpstr>
      <vt:lpstr>Funkční podmínky pístních kroužků</vt:lpstr>
      <vt:lpstr>Funkční podmínky pístních kroužků</vt:lpstr>
      <vt:lpstr>Materiály pístních kroužků</vt:lpstr>
      <vt:lpstr>Povrchové úpravy pístních kroužků</vt:lpstr>
      <vt:lpstr>Nejčastěji používané povrchové úpravy</vt:lpstr>
      <vt:lpstr>Fosfátování</vt:lpstr>
      <vt:lpstr>Černění (brynýrování)</vt:lpstr>
      <vt:lpstr>Cínování </vt:lpstr>
      <vt:lpstr>Tvrdé Chromování</vt:lpstr>
      <vt:lpstr>Kompozitní chromování</vt:lpstr>
      <vt:lpstr>Kompozitní Cr povlaky</vt:lpstr>
      <vt:lpstr>Mikrotrhliny</vt:lpstr>
      <vt:lpstr>Porovnání Cr povlaků</vt:lpstr>
      <vt:lpstr>Nitridace - GN</vt:lpstr>
      <vt:lpstr>PVD povlaky</vt:lpstr>
      <vt:lpstr>Povrchová integrita</vt:lpstr>
      <vt:lpstr>Složky integrity povrchu</vt:lpstr>
      <vt:lpstr>Povrch chromovaných výrobků</vt:lpstr>
      <vt:lpstr>Snímek 26</vt:lpstr>
      <vt:lpstr>Příčný výbrus nodulu</vt:lpstr>
      <vt:lpstr>Porovnání materiálů</vt:lpstr>
      <vt:lpstr>Porovnání povrchů konfokálním mikroskopem</vt:lpstr>
      <vt:lpstr>Porovnání povrchů  elektronový mikroskop</vt:lpstr>
      <vt:lpstr>Snímek 31</vt:lpstr>
      <vt:lpstr>Závěr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Povrchová integrita pístních kroužků</dc:title>
  <dc:subject>Integrita povrchu</dc:subject>
  <dc:creator>ondra</dc:creator>
  <cp:lastModifiedBy>ondra</cp:lastModifiedBy>
  <cp:revision>129</cp:revision>
  <dcterms:created xsi:type="dcterms:W3CDTF">2013-05-02T07:27:23Z</dcterms:created>
  <dcterms:modified xsi:type="dcterms:W3CDTF">2013-05-07T08:43:12Z</dcterms:modified>
</cp:coreProperties>
</file>